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BFB0046-B64A-4824-BBE9-AF50BE774CCA}">
  <a:tblStyle styleId="{6BFB0046-B64A-4824-BBE9-AF50BE774CC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26aa5b2f3a9_0_173: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26aa5b2f3a9_0_1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42c09e64f8_0_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42c09e64f8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hyperlink" Target="https://docs.google.com/presentation/d/1qW2aKLFnCfpto7c_R4F8INNzvW3LV7DMqthy8Hlsj8Q/copy" TargetMode="External"/><Relationship Id="rId10" Type="http://schemas.openxmlformats.org/officeDocument/2006/relationships/image" Target="../media/image1.png"/><Relationship Id="rId9" Type="http://schemas.openxmlformats.org/officeDocument/2006/relationships/hyperlink" Target="https://docs.google.com/presentation/d/1qW2aKLFnCfpto7c_R4F8INNzvW3LV7DMqthy8Hlsj8Q/copy" TargetMode="External"/><Relationship Id="rId5" Type="http://schemas.openxmlformats.org/officeDocument/2006/relationships/hyperlink" Target="https://docs.google.com/presentation/d/1eLhwghkrGACsj5m-qrRXZq9B4jnCPFhSYIUYetXKvaM/copy" TargetMode="External"/><Relationship Id="rId6" Type="http://schemas.openxmlformats.org/officeDocument/2006/relationships/hyperlink" Target="https://docs.google.com/presentation/d/1_cvhnf3VVqde7yejA5Zcayoil8B1o54sdjuTSHWS2cY/copy" TargetMode="External"/><Relationship Id="rId7" Type="http://schemas.openxmlformats.org/officeDocument/2006/relationships/hyperlink" Target="https://docs.google.com/presentation/d/1eTIoBd4bAT-muEQMnOySHPAls9JgOmyZjx8XvpZqsfI/copy" TargetMode="External"/><Relationship Id="rId8" Type="http://schemas.openxmlformats.org/officeDocument/2006/relationships/hyperlink" Target="https://docs.google.com/presentation/d/1GqvwUEbPG0PKj5FpSio3UQkpIumWAxrO__jSAwRUC0k/cop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hyperlink" Target="https://docs.google.com/presentation/d/1eLhwghkrGACsj5m-qrRXZq9B4jnCPFhSYIUYetXKvaM/copy" TargetMode="External"/><Relationship Id="rId5" Type="http://schemas.openxmlformats.org/officeDocument/2006/relationships/hyperlink" Target="https://docs.google.com/presentation/d/1_cvhnf3VVqde7yejA5Zcayoil8B1o54sdjuTSHWS2cY/copy" TargetMode="External"/><Relationship Id="rId6"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hyperlink" Target="https://docs.google.com/presentation/d/1YGVcfVG1z0FhO7Ut92fl9lsEl_trUcurGZ1o2H5IvNw/copy" TargetMode="External"/><Relationship Id="rId5"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88388" y="640088"/>
          <a:ext cx="3000000" cy="3000000"/>
        </p:xfrm>
        <a:graphic>
          <a:graphicData uri="http://schemas.openxmlformats.org/drawingml/2006/table">
            <a:tbl>
              <a:tblPr>
                <a:noFill/>
                <a:tableStyleId>{6BFB0046-B64A-4824-BBE9-AF50BE774CCA}</a:tableStyleId>
              </a:tblPr>
              <a:tblGrid>
                <a:gridCol w="1458775"/>
                <a:gridCol w="3684800"/>
                <a:gridCol w="3910450"/>
              </a:tblGrid>
              <a:tr h="378475">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None/>
                      </a:pPr>
                      <a:r>
                        <a:rPr b="1" lang="en">
                          <a:latin typeface="Inter"/>
                          <a:ea typeface="Inter"/>
                          <a:cs typeface="Inter"/>
                          <a:sym typeface="Inter"/>
                        </a:rPr>
                        <a:t>LESSON 11: Trail of Tears and Indigenous Resistance</a:t>
                      </a:r>
                      <a:endParaRPr b="1">
                        <a:latin typeface="Inter"/>
                        <a:ea typeface="Inter"/>
                        <a:cs typeface="Inter"/>
                        <a:sym typeface="Inter"/>
                      </a:endParaRPr>
                    </a:p>
                  </a:txBody>
                  <a:tcPr marT="91425" marB="91425" marR="91425" marL="91425"/>
                </a:tc>
                <a:tc hMerge="1"/>
              </a:tr>
              <a:tr h="553175">
                <a:tc>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rgbClr val="231F20"/>
                          </a:solidFill>
                          <a:latin typeface="Inter"/>
                          <a:ea typeface="Inter"/>
                          <a:cs typeface="Inter"/>
                          <a:sym typeface="Inter"/>
                        </a:rPr>
                        <a:t>How did the U.S. government’s removal policies affect Native sovereignty and how did Indigenous peoples respond?</a:t>
                      </a:r>
                      <a:endParaRPr sz="1200">
                        <a:solidFill>
                          <a:schemeClr val="dk1"/>
                        </a:solidFill>
                        <a:latin typeface="Inter"/>
                        <a:ea typeface="Inter"/>
                        <a:cs typeface="Inter"/>
                        <a:sym typeface="Inter"/>
                      </a:endParaRPr>
                    </a:p>
                  </a:txBody>
                  <a:tcPr marT="91425" marB="91425" marR="91425" marL="91425"/>
                </a:tc>
                <a:tc hMerge="1"/>
              </a:tr>
              <a:tr h="363900">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7.48, 7.52, 7.53</a:t>
                      </a:r>
                      <a:endParaRPr sz="1200">
                        <a:solidFill>
                          <a:schemeClr val="dk1"/>
                        </a:solidFill>
                        <a:latin typeface="Inter"/>
                        <a:ea typeface="Inter"/>
                        <a:cs typeface="Inter"/>
                        <a:sym typeface="Inter"/>
                      </a:endParaRPr>
                    </a:p>
                  </a:txBody>
                  <a:tcPr marT="91425" marB="91425" marR="91425" marL="91425"/>
                </a:tc>
                <a:tc hMerge="1"/>
              </a:tr>
              <a:tr h="553175">
                <a:tc>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Contextualization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Historical Significance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Historical</a:t>
                      </a:r>
                      <a:r>
                        <a:rPr lang="en" sz="1200">
                          <a:solidFill>
                            <a:schemeClr val="dk1"/>
                          </a:solidFill>
                          <a:latin typeface="Inter"/>
                          <a:ea typeface="Inter"/>
                          <a:cs typeface="Inter"/>
                          <a:sym typeface="Inter"/>
                        </a:rPr>
                        <a:t> Empathy</a:t>
                      </a:r>
                      <a:endParaRPr sz="1200">
                        <a:solidFill>
                          <a:schemeClr val="dk1"/>
                        </a:solidFill>
                        <a:latin typeface="Inter"/>
                        <a:ea typeface="Inter"/>
                        <a:cs typeface="Inter"/>
                        <a:sym typeface="Inter"/>
                      </a:endParaRPr>
                    </a:p>
                  </a:txBody>
                  <a:tcPr marT="91425" marB="91425" marR="91425" marL="91425"/>
                </a:tc>
                <a:tc hMerge="1"/>
              </a:tr>
              <a:tr h="524050">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tc>
                <a:tc>
                  <a:txBody>
                    <a:bodyPr/>
                    <a:lstStyle/>
                    <a:p>
                      <a:pPr indent="0" lvl="0" marL="0" rtl="0" algn="ctr">
                        <a:lnSpc>
                          <a:spcPct val="100000"/>
                        </a:lnSpc>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None/>
                      </a:pPr>
                      <a:r>
                        <a:rPr lang="en" sz="1200" u="sng">
                          <a:solidFill>
                            <a:schemeClr val="accent5"/>
                          </a:solidFill>
                          <a:latin typeface="Inter"/>
                          <a:ea typeface="Inter"/>
                          <a:cs typeface="Inter"/>
                          <a:sym typeface="Inter"/>
                          <a:hlinkClick r:id="rId4">
                            <a:extLst>
                              <a:ext uri="{A12FA001-AC4F-418D-AE19-62706E023703}">
                                <ahyp:hlinkClr val="tx"/>
                              </a:ext>
                            </a:extLst>
                          </a:hlinkClick>
                        </a:rPr>
                        <a:t>Do Firsts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accent5"/>
                          </a:solidFill>
                          <a:latin typeface="Inter"/>
                          <a:ea typeface="Inter"/>
                          <a:cs typeface="Inter"/>
                          <a:sym typeface="Inter"/>
                          <a:hlinkClick r:id="rId5">
                            <a:extLst>
                              <a:ext uri="{A12FA001-AC4F-418D-AE19-62706E023703}">
                                <ahyp:hlinkClr val="tx"/>
                              </a:ext>
                            </a:extLst>
                          </a:hlinkClick>
                        </a:rPr>
                        <a:t>Trail of Tears &amp; Indigenous Resistance Presentation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accent5"/>
                          </a:solidFill>
                          <a:latin typeface="Inter"/>
                          <a:ea typeface="Inter"/>
                          <a:cs typeface="Inter"/>
                          <a:sym typeface="Inter"/>
                          <a:hlinkClick r:id="rId6">
                            <a:extLst>
                              <a:ext uri="{A12FA001-AC4F-418D-AE19-62706E023703}">
                                <ahyp:hlinkClr val="tx"/>
                              </a:ext>
                            </a:extLst>
                          </a:hlinkClick>
                        </a:rPr>
                        <a:t>Trail of Tears &amp; Indigenous Resistance Student Worksheet</a:t>
                      </a:r>
                      <a:r>
                        <a:rPr lang="en" sz="1200">
                          <a:solidFill>
                            <a:schemeClr val="dk1"/>
                          </a:solidFill>
                          <a:latin typeface="Inter"/>
                          <a:ea typeface="Inter"/>
                          <a:cs typeface="Inter"/>
                          <a:sym typeface="Inter"/>
                        </a:rPr>
                        <a:t> </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Printed Student Materials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Access to Inquiry Journal (Handed out in Lesson 1)</a:t>
                      </a:r>
                      <a:endParaRPr sz="1200">
                        <a:latin typeface="Inter"/>
                        <a:ea typeface="Inter"/>
                        <a:cs typeface="Inter"/>
                        <a:sym typeface="Inter"/>
                      </a:endParaRPr>
                    </a:p>
                  </a:txBody>
                  <a:tcPr marT="91425" marB="91425" marR="91425" marL="91425"/>
                </a:tc>
              </a:tr>
              <a:tr h="52405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latin typeface="Inter"/>
                          <a:ea typeface="Inter"/>
                          <a:cs typeface="Inter"/>
                          <a:sym typeface="Inter"/>
                        </a:rPr>
                        <a:t>Option 1- Frayer: Trail of Tears</a:t>
                      </a:r>
                      <a:endParaRPr sz="1200">
                        <a:latin typeface="Inter"/>
                        <a:ea typeface="Inter"/>
                        <a:cs typeface="Inter"/>
                        <a:sym typeface="Inter"/>
                      </a:endParaRPr>
                    </a:p>
                    <a:p>
                      <a:pPr indent="0" lvl="0" marL="0" rtl="0" algn="l">
                        <a:lnSpc>
                          <a:spcPct val="100000"/>
                        </a:lnSpc>
                        <a:spcBef>
                          <a:spcPts val="0"/>
                        </a:spcBef>
                        <a:spcAft>
                          <a:spcPts val="0"/>
                        </a:spcAft>
                        <a:buNone/>
                      </a:pPr>
                      <a:r>
                        <a:rPr lang="en" sz="1200">
                          <a:latin typeface="Inter"/>
                          <a:ea typeface="Inter"/>
                          <a:cs typeface="Inter"/>
                          <a:sym typeface="Inter"/>
                        </a:rPr>
                        <a:t>Option 2- Anticipatory Guide</a:t>
                      </a:r>
                      <a:endParaRPr sz="1200">
                        <a:latin typeface="Inter"/>
                        <a:ea typeface="Inter"/>
                        <a:cs typeface="Inter"/>
                        <a:sym typeface="Inter"/>
                      </a:endParaRPr>
                    </a:p>
                  </a:txBody>
                  <a:tcPr marT="91425" marB="91425" marR="91425" marL="91425"/>
                </a:tc>
                <a:tc hMerge="1"/>
              </a:tr>
              <a:tr h="1222875">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hlink"/>
                          </a:solidFill>
                          <a:latin typeface="Inter"/>
                          <a:ea typeface="Inter"/>
                          <a:cs typeface="Inter"/>
                          <a:sym typeface="Inter"/>
                          <a:hlinkClick r:id="rId9"/>
                        </a:rPr>
                        <a:t>“Do First” </a:t>
                      </a:r>
                      <a:r>
                        <a:rPr lang="en" sz="1200">
                          <a:solidFill>
                            <a:schemeClr val="dk1"/>
                          </a:solidFill>
                          <a:latin typeface="Inter"/>
                          <a:ea typeface="Inter"/>
                          <a:cs typeface="Inter"/>
                          <a:sym typeface="Inter"/>
                        </a:rPr>
                        <a:t>option</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music choice</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The Early Republic: Daily Lesson Plan (90 Minutes)</a:t>
            </a:r>
            <a:endParaRPr sz="1800">
              <a:solidFill>
                <a:srgbClr val="000000"/>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10">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640738"/>
          <a:ext cx="3000000" cy="3000000"/>
        </p:xfrm>
        <a:graphic>
          <a:graphicData uri="http://schemas.openxmlformats.org/drawingml/2006/table">
            <a:tbl>
              <a:tblPr>
                <a:noFill/>
                <a:tableStyleId>{6BFB0046-B64A-4824-BBE9-AF50BE774CCA}</a:tableStyleId>
              </a:tblPr>
              <a:tblGrid>
                <a:gridCol w="1458775"/>
                <a:gridCol w="3684800"/>
                <a:gridCol w="3910450"/>
              </a:tblGrid>
              <a:tr h="393400">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a:solidFill>
                            <a:schemeClr val="dk1"/>
                          </a:solidFill>
                          <a:latin typeface="Inter"/>
                          <a:ea typeface="Inter"/>
                          <a:cs typeface="Inter"/>
                          <a:sym typeface="Inter"/>
                        </a:rPr>
                        <a:t>LESSON 11: Trail of Tears and Indigenous Resistance </a:t>
                      </a:r>
                      <a:r>
                        <a:rPr b="1" lang="en">
                          <a:latin typeface="Inter"/>
                          <a:ea typeface="Inter"/>
                          <a:cs typeface="Inter"/>
                          <a:sym typeface="Inter"/>
                        </a:rPr>
                        <a:t>- Continued</a:t>
                      </a:r>
                      <a:endParaRPr b="1">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4472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1 - LAUNCH</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Using slides 1-5 of the </a:t>
                      </a:r>
                      <a:r>
                        <a:rPr lang="en" sz="1200" u="sng">
                          <a:solidFill>
                            <a:schemeClr val="accent5"/>
                          </a:solidFill>
                          <a:latin typeface="Inter"/>
                          <a:ea typeface="Inter"/>
                          <a:cs typeface="Inter"/>
                          <a:sym typeface="Inter"/>
                          <a:hlinkClick r:id="rId4">
                            <a:extLst>
                              <a:ext uri="{A12FA001-AC4F-418D-AE19-62706E023703}">
                                <ahyp:hlinkClr val="tx"/>
                              </a:ext>
                            </a:extLst>
                          </a:hlinkClick>
                        </a:rPr>
                        <a:t>Trail of Tears &amp; Indigenous Resistance Presentation</a:t>
                      </a:r>
                      <a:r>
                        <a:rPr lang="en" sz="1200">
                          <a:solidFill>
                            <a:schemeClr val="dk1"/>
                          </a:solidFill>
                          <a:latin typeface="Inter"/>
                          <a:ea typeface="Inter"/>
                          <a:cs typeface="Inter"/>
                          <a:sym typeface="Inter"/>
                        </a:rPr>
                        <a:t>, guide students in a brief introduction to the terms and background information necessary to engage in the lesson. Students will take notes using the </a:t>
                      </a:r>
                      <a:r>
                        <a:rPr lang="en" sz="1200" u="sng">
                          <a:solidFill>
                            <a:schemeClr val="accent5"/>
                          </a:solidFill>
                          <a:latin typeface="Inter"/>
                          <a:ea typeface="Inter"/>
                          <a:cs typeface="Inter"/>
                          <a:sym typeface="Inter"/>
                          <a:hlinkClick r:id="rId5">
                            <a:extLst>
                              <a:ext uri="{A12FA001-AC4F-418D-AE19-62706E023703}">
                                <ahyp:hlinkClr val="tx"/>
                              </a:ext>
                            </a:extLst>
                          </a:hlinkClick>
                        </a:rPr>
                        <a:t>Trail of Tears &amp; Indigenous Resistance Student Worksheet</a:t>
                      </a:r>
                      <a:r>
                        <a:rPr lang="en" sz="1200">
                          <a:solidFill>
                            <a:schemeClr val="dk1"/>
                          </a:solidFill>
                          <a:latin typeface="Inter"/>
                          <a:ea typeface="Inter"/>
                          <a:cs typeface="Inter"/>
                          <a:sym typeface="Inter"/>
                        </a:rPr>
                        <a:t> (page 1).</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447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student notes worksheet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background information using presentation slides 1-7</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Take notes using the student notes worksheet</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r>
              <a:tr h="54472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2 -</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investigate the Trail of Tears and Indigenous resistance with a Webquest. They will view videos, read primary and secondary sources. Worksheet pages 2-5 will take them step-by-step through the process but they will need digital access as well as headphones. Based on timing, consider </a:t>
                      </a:r>
                      <a:r>
                        <a:rPr lang="en" sz="1200">
                          <a:solidFill>
                            <a:schemeClr val="dk1"/>
                          </a:solidFill>
                          <a:latin typeface="Inter"/>
                          <a:ea typeface="Inter"/>
                          <a:cs typeface="Inter"/>
                          <a:sym typeface="Inter"/>
                        </a:rPr>
                        <a:t>having</a:t>
                      </a:r>
                      <a:r>
                        <a:rPr lang="en" sz="1200">
                          <a:solidFill>
                            <a:schemeClr val="dk1"/>
                          </a:solidFill>
                          <a:latin typeface="Inter"/>
                          <a:ea typeface="Inter"/>
                          <a:cs typeface="Inter"/>
                          <a:sym typeface="Inter"/>
                        </a:rPr>
                        <a:t> students choose 3 of the 4 topics to investigate.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447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Provide students with digital access to worksheet and headphones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Provide instructions and expectations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Listen to directions and expectations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Complete webquest using the </a:t>
                      </a:r>
                      <a:r>
                        <a:rPr lang="en" sz="1200">
                          <a:latin typeface="Inter"/>
                          <a:ea typeface="Inter"/>
                          <a:cs typeface="Inter"/>
                          <a:sym typeface="Inter"/>
                        </a:rPr>
                        <a:t>studen</a:t>
                      </a:r>
                      <a:r>
                        <a:rPr lang="en" sz="1200">
                          <a:latin typeface="Inter"/>
                          <a:ea typeface="Inter"/>
                          <a:cs typeface="Inter"/>
                          <a:sym typeface="Inter"/>
                        </a:rPr>
                        <a:t>t worksheet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4472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3 - EXHIBIT</a:t>
                      </a:r>
                      <a:endParaRPr b="1" sz="1300">
                        <a:solidFill>
                          <a:schemeClr val="dk1"/>
                        </a:solidFill>
                        <a:latin typeface="Inter"/>
                        <a:ea typeface="Inter"/>
                        <a:cs typeface="Inter"/>
                        <a:sym typeface="Inter"/>
                      </a:endParaRPr>
                    </a:p>
                    <a:p>
                      <a:pPr indent="0" lvl="0" marL="0" rtl="0" algn="l">
                        <a:spcBef>
                          <a:spcPts val="0"/>
                        </a:spcBef>
                        <a:spcAft>
                          <a:spcPts val="0"/>
                        </a:spcAft>
                        <a:buNone/>
                      </a:pPr>
                      <a:r>
                        <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(OPTIONAL)</a:t>
                      </a:r>
                      <a:endParaRPr b="1" sz="1300">
                        <a:solidFill>
                          <a:schemeClr val="dk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If you had students complete the “Anticipatory Guide” for the “Do First,” have them return to it to review their initial opinions. In the final column, students should evaluate the statement again and write an explanation for their final opinion.</a:t>
                      </a:r>
                      <a:endParaRPr sz="1200">
                        <a:solidFill>
                          <a:schemeClr val="dk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447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Direct students back to “Do First”</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instructions and support as necessary</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Reconsider each statement</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whether they agree or disagree</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an explanation for their opinion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The Early Republic:</a:t>
            </a:r>
            <a:r>
              <a:rPr lang="en" sz="1800">
                <a:solidFill>
                  <a:schemeClr val="dk1"/>
                </a:solidFill>
                <a:latin typeface="Plus Jakarta Sans Medium"/>
                <a:ea typeface="Plus Jakarta Sans Medium"/>
                <a:cs typeface="Plus Jakarta Sans Medium"/>
                <a:sym typeface="Plus Jakarta Sans Medium"/>
              </a:rPr>
              <a:t> Daily Lesson Plan (90 Minutes)</a:t>
            </a:r>
            <a:endParaRPr sz="1800">
              <a:solidFill>
                <a:srgbClr val="000000"/>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6">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5" name="Google Shape;75;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5"/>
          <p:cNvGraphicFramePr/>
          <p:nvPr/>
        </p:nvGraphicFramePr>
        <p:xfrm>
          <a:off x="488388" y="640738"/>
          <a:ext cx="3000000" cy="3000000"/>
        </p:xfrm>
        <a:graphic>
          <a:graphicData uri="http://schemas.openxmlformats.org/drawingml/2006/table">
            <a:tbl>
              <a:tblPr>
                <a:noFill/>
                <a:tableStyleId>{6BFB0046-B64A-4824-BBE9-AF50BE774CCA}</a:tableStyleId>
              </a:tblPr>
              <a:tblGrid>
                <a:gridCol w="1458775"/>
                <a:gridCol w="3684800"/>
                <a:gridCol w="3910450"/>
              </a:tblGrid>
              <a:tr h="393400">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a:solidFill>
                            <a:schemeClr val="dk1"/>
                          </a:solidFill>
                          <a:latin typeface="Inter"/>
                          <a:ea typeface="Inter"/>
                          <a:cs typeface="Inter"/>
                          <a:sym typeface="Inter"/>
                        </a:rPr>
                        <a:t>LESSON 11: Trail of Tears and Indigenous Resistance </a:t>
                      </a:r>
                      <a:r>
                        <a:rPr b="1" lang="en">
                          <a:latin typeface="Inter"/>
                          <a:ea typeface="Inter"/>
                          <a:cs typeface="Inter"/>
                          <a:sym typeface="Inter"/>
                        </a:rPr>
                        <a:t>- Continued</a:t>
                      </a:r>
                      <a:endParaRPr b="1">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4472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Then, students will reflect on their learning from the prior topic using the </a:t>
                      </a:r>
                      <a:r>
                        <a:rPr lang="en" sz="1200" u="sng">
                          <a:solidFill>
                            <a:schemeClr val="hlink"/>
                          </a:solidFill>
                          <a:latin typeface="Inter"/>
                          <a:ea typeface="Inter"/>
                          <a:cs typeface="Inter"/>
                          <a:sym typeface="Inter"/>
                          <a:hlinkClick r:id="rId4"/>
                        </a:rPr>
                        <a:t>Unit 6 Inquiry Journal</a:t>
                      </a:r>
                      <a:r>
                        <a:rPr lang="en" sz="1200">
                          <a:solidFill>
                            <a:schemeClr val="dk1"/>
                          </a:solidFill>
                          <a:latin typeface="Inter"/>
                          <a:ea typeface="Inter"/>
                          <a:cs typeface="Inter"/>
                          <a:sym typeface="Inter"/>
                        </a:rPr>
                        <a:t>. Students will use page 8 to answer the Compelling Question for Topic 4. Consider allowing students to use their notes and/or work with a partner.</a:t>
                      </a:r>
                      <a:endParaRPr sz="1200">
                        <a:solidFill>
                          <a:schemeClr val="dk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447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access to Unit </a:t>
                      </a:r>
                      <a:r>
                        <a:rPr lang="en" sz="1200">
                          <a:latin typeface="Inter"/>
                          <a:ea typeface="Inter"/>
                          <a:cs typeface="Inter"/>
                          <a:sym typeface="Inter"/>
                        </a:rPr>
                        <a:t>6</a:t>
                      </a:r>
                      <a:r>
                        <a:rPr lang="en" sz="1200">
                          <a:solidFill>
                            <a:srgbClr val="000000"/>
                          </a:solidFill>
                          <a:latin typeface="Inter"/>
                          <a:ea typeface="Inter"/>
                          <a:cs typeface="Inter"/>
                          <a:sym typeface="Inter"/>
                        </a:rPr>
                        <a:t> Inquiry Journal</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Support students with expectations for CER paragraph (template in journal)</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 CER paragraph for Unit </a:t>
                      </a:r>
                      <a:r>
                        <a:rPr lang="en" sz="1200">
                          <a:latin typeface="Inter"/>
                          <a:ea typeface="Inter"/>
                          <a:cs typeface="Inter"/>
                          <a:sym typeface="Inter"/>
                        </a:rPr>
                        <a:t>6: </a:t>
                      </a:r>
                      <a:r>
                        <a:rPr lang="en" sz="1200">
                          <a:solidFill>
                            <a:srgbClr val="000000"/>
                          </a:solidFill>
                          <a:latin typeface="Inter"/>
                          <a:ea typeface="Inter"/>
                          <a:cs typeface="Inter"/>
                          <a:sym typeface="Inter"/>
                        </a:rPr>
                        <a:t>Topic </a:t>
                      </a:r>
                      <a:r>
                        <a:rPr lang="en" sz="1200">
                          <a:latin typeface="Inter"/>
                          <a:ea typeface="Inter"/>
                          <a:cs typeface="Inter"/>
                          <a:sym typeface="Inter"/>
                        </a:rPr>
                        <a:t>4</a:t>
                      </a:r>
                      <a:r>
                        <a:rPr lang="en" sz="1200">
                          <a:solidFill>
                            <a:srgbClr val="000000"/>
                          </a:solidFill>
                          <a:latin typeface="Inter"/>
                          <a:ea typeface="Inter"/>
                          <a:cs typeface="Inter"/>
                          <a:sym typeface="Inter"/>
                        </a:rPr>
                        <a:t> Compelling Question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8" name="Google Shape;78;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The Early Republic: Daily Lesson Plan (90 Minutes)</a:t>
            </a:r>
            <a:endParaRPr sz="1800">
              <a:solidFill>
                <a:srgbClr val="000000"/>
              </a:solidFill>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